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4.jpg" ContentType="image/jpg"/>
  <Override PartName="/ppt/media/image5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0" r:id="rId3"/>
    <p:sldId id="262" r:id="rId4"/>
    <p:sldId id="261" r:id="rId5"/>
    <p:sldId id="264" r:id="rId6"/>
    <p:sldId id="271" r:id="rId7"/>
    <p:sldId id="265" r:id="rId8"/>
    <p:sldId id="284" r:id="rId9"/>
    <p:sldId id="285" r:id="rId10"/>
    <p:sldId id="289" r:id="rId11"/>
    <p:sldId id="286" r:id="rId12"/>
    <p:sldId id="259" r:id="rId13"/>
    <p:sldId id="260" r:id="rId14"/>
    <p:sldId id="257" r:id="rId15"/>
    <p:sldId id="287" r:id="rId16"/>
    <p:sldId id="279" r:id="rId17"/>
    <p:sldId id="292" r:id="rId18"/>
    <p:sldId id="291" r:id="rId19"/>
    <p:sldId id="293" r:id="rId20"/>
    <p:sldId id="296" r:id="rId21"/>
    <p:sldId id="295" r:id="rId22"/>
  </p:sldIdLst>
  <p:sldSz cx="12192000" cy="6858000"/>
  <p:notesSz cx="9928225" cy="679767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4. 5. 2025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7286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9094" y="2489072"/>
            <a:ext cx="7893811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718" y="2475740"/>
            <a:ext cx="6153150" cy="3581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1752600"/>
            <a:ext cx="6342380" cy="1784463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830580" marR="5080" indent="-818515" algn="ctr">
              <a:lnSpc>
                <a:spcPts val="6480"/>
              </a:lnSpc>
              <a:spcBef>
                <a:spcPts val="915"/>
              </a:spcBef>
            </a:pPr>
            <a:r>
              <a:rPr spc="-285" dirty="0">
                <a:latin typeface="+mj-lt"/>
              </a:rPr>
              <a:t>Neživotné</a:t>
            </a:r>
            <a:r>
              <a:rPr spc="-540" dirty="0">
                <a:latin typeface="+mj-lt"/>
              </a:rPr>
              <a:t> </a:t>
            </a:r>
            <a:r>
              <a:rPr spc="-295" dirty="0">
                <a:latin typeface="+mj-lt"/>
              </a:rPr>
              <a:t>maskulína  </a:t>
            </a:r>
            <a:r>
              <a:rPr spc="-345" dirty="0" err="1">
                <a:latin typeface="+mj-lt"/>
              </a:rPr>
              <a:t>vzor</a:t>
            </a:r>
            <a:r>
              <a:rPr spc="-345" dirty="0">
                <a:latin typeface="+mj-lt"/>
              </a:rPr>
              <a:t> </a:t>
            </a:r>
            <a:r>
              <a:rPr lang="sk-SK" i="1" spc="-345" dirty="0">
                <a:latin typeface="+mj-lt"/>
              </a:rPr>
              <a:t>hrad</a:t>
            </a:r>
            <a:endParaRPr i="1" spc="-385" dirty="0">
              <a:latin typeface="+mj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3394" y="3962400"/>
            <a:ext cx="7663180" cy="47513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400" spc="-20" dirty="0" err="1">
                <a:latin typeface="Carlito"/>
                <a:cs typeface="Carlito"/>
              </a:rPr>
              <a:t>Poďte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na Spišský </a:t>
            </a:r>
            <a:r>
              <a:rPr sz="2400" spc="-15" dirty="0">
                <a:latin typeface="Carlito"/>
                <a:cs typeface="Carlito"/>
              </a:rPr>
              <a:t>hrad. </a:t>
            </a:r>
            <a:r>
              <a:rPr sz="2400" spc="-30" dirty="0">
                <a:latin typeface="Carlito"/>
                <a:cs typeface="Carlito"/>
              </a:rPr>
              <a:t>Turistické </a:t>
            </a:r>
            <a:r>
              <a:rPr sz="2400" spc="-10" dirty="0">
                <a:latin typeface="Carlito"/>
                <a:cs typeface="Carlito"/>
              </a:rPr>
              <a:t>informácie. </a:t>
            </a:r>
            <a:endParaRPr sz="2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066800"/>
            <a:ext cx="10397067" cy="467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3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990600"/>
            <a:ext cx="7982696" cy="5121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37740" y="602537"/>
            <a:ext cx="2649867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250" dirty="0">
                <a:latin typeface="+mn-lt"/>
              </a:rPr>
              <a:t>Spišský</a:t>
            </a:r>
            <a:r>
              <a:rPr sz="4400" spc="-475" dirty="0">
                <a:latin typeface="+mn-lt"/>
              </a:rPr>
              <a:t> </a:t>
            </a:r>
            <a:r>
              <a:rPr sz="4400" spc="-280" dirty="0">
                <a:latin typeface="+mn-lt"/>
              </a:rPr>
              <a:t>hrad</a:t>
            </a:r>
          </a:p>
        </p:txBody>
      </p:sp>
      <p:pic>
        <p:nvPicPr>
          <p:cNvPr id="3" name="Obrázok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95400"/>
            <a:ext cx="7718742" cy="3392805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2743200" y="50292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dirty="0" smtClean="0"/>
              <a:t>Spišské Podhradie</a:t>
            </a:r>
            <a:endParaRPr lang="sk-SK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730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0" dirty="0">
                <a:latin typeface="Arial"/>
                <a:cs typeface="Arial"/>
              </a:rPr>
              <a:t>Spišský</a:t>
            </a:r>
            <a:r>
              <a:rPr sz="4400" spc="-405" dirty="0">
                <a:latin typeface="Arial"/>
                <a:cs typeface="Arial"/>
              </a:rPr>
              <a:t> </a:t>
            </a:r>
            <a:r>
              <a:rPr sz="4400" spc="-200" dirty="0">
                <a:latin typeface="Arial"/>
                <a:cs typeface="Arial"/>
              </a:rPr>
              <a:t>hrad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981200"/>
            <a:ext cx="10665461" cy="3593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Spišský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hrad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je jeden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najväčších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hradných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komplexov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strednej</a:t>
            </a:r>
            <a:r>
              <a:rPr sz="24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Európe.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lnSpc>
                <a:spcPct val="100000"/>
              </a:lnSpc>
              <a:spcBef>
                <a:spcPts val="55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Najstaršia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písomná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zmienka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hrade pochádza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roku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120.</a:t>
            </a:r>
          </a:p>
          <a:p>
            <a:pPr marL="241300" marR="709295" indent="-229235">
              <a:lnSpc>
                <a:spcPct val="70000"/>
              </a:lnSpc>
              <a:spcBef>
                <a:spcPts val="100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Hrad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zapísaný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Zozname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svetového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kultúrneho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dedičstva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UNESCO.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080" indent="-229235">
              <a:lnSpc>
                <a:spcPct val="70000"/>
              </a:lnSpc>
              <a:spcBef>
                <a:spcPts val="1010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nielen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to.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Hrad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aj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hollywoodskou lokalitou. Natáčali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tu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film </a:t>
            </a:r>
            <a:r>
              <a:rPr sz="2400" i="1" spc="-5" dirty="0" err="1">
                <a:latin typeface="Arial" panose="020B0604020202020204" pitchFamily="34" charset="0"/>
                <a:cs typeface="Arial" panose="020B0604020202020204" pitchFamily="34" charset="0"/>
              </a:rPr>
              <a:t>Dračie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-10" dirty="0" err="1">
                <a:latin typeface="Arial" panose="020B0604020202020204" pitchFamily="34" charset="0"/>
                <a:cs typeface="Arial" panose="020B0604020202020204" pitchFamily="34" charset="0"/>
              </a:rPr>
              <a:t>srdce</a:t>
            </a:r>
            <a:r>
              <a:rPr lang="sk-SK" sz="2400" i="1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41300" marR="5080" indent="-229235">
              <a:lnSpc>
                <a:spcPct val="70000"/>
              </a:lnSpc>
              <a:spcBef>
                <a:spcPts val="1010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severovýchodnom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svahu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hradného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vrchu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sa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nachádza gigantický </a:t>
            </a:r>
            <a:r>
              <a:rPr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kamenný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obraz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lnSpc>
                <a:spcPct val="100000"/>
              </a:lnSpc>
              <a:spcBef>
                <a:spcPts val="6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Zobrazuje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koňa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sz="2400" spc="-20" dirty="0" err="1">
                <a:latin typeface="Arial" panose="020B0604020202020204" pitchFamily="34" charset="0"/>
                <a:cs typeface="Arial" panose="020B0604020202020204" pitchFamily="34" charset="0"/>
              </a:rPr>
              <a:t>keltskej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mince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, ktorú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sk-SK"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ašli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počas archeologického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výskumu.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91185" indent="-229235">
              <a:lnSpc>
                <a:spcPct val="70000"/>
              </a:lnSpc>
              <a:spcBef>
                <a:spcPts val="101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Sezóna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sa na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hrade začína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1. apríla a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pre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návštevníkov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hrad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prístupný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sz="2400" spc="-25" dirty="0" err="1">
                <a:latin typeface="Arial" panose="020B0604020202020204" pitchFamily="34" charset="0"/>
                <a:cs typeface="Arial" panose="020B0604020202020204" pitchFamily="34" charset="0"/>
              </a:rPr>
              <a:t>konca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októbra.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lnSpc>
                <a:spcPct val="100000"/>
              </a:lnSpc>
              <a:spcBef>
                <a:spcPts val="65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Príďte na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Slovensko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navštívte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aj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latin typeface="Arial" panose="020B0604020202020204" pitchFamily="34" charset="0"/>
                <a:cs typeface="Arial" panose="020B0604020202020204" pitchFamily="34" charset="0"/>
              </a:rPr>
              <a:t>vy.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1219200"/>
            <a:ext cx="3867279" cy="42467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43600" y="1371600"/>
            <a:ext cx="6459576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8475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rlito"/>
                <a:cs typeface="Carlito"/>
              </a:rPr>
              <a:t>Na </a:t>
            </a:r>
            <a:r>
              <a:rPr sz="2800" spc="-25" dirty="0" err="1">
                <a:latin typeface="Carlito"/>
                <a:cs typeface="Carlito"/>
              </a:rPr>
              <a:t>svahu</a:t>
            </a:r>
            <a:r>
              <a:rPr sz="2800" spc="-25" dirty="0">
                <a:latin typeface="Carlito"/>
                <a:cs typeface="Carlito"/>
              </a:rPr>
              <a:t> </a:t>
            </a:r>
            <a:r>
              <a:rPr sz="2800" spc="-15" dirty="0" err="1">
                <a:latin typeface="Carlito"/>
                <a:cs typeface="Carlito"/>
              </a:rPr>
              <a:t>hradného</a:t>
            </a:r>
            <a:r>
              <a:rPr sz="2800" spc="-15" dirty="0">
                <a:latin typeface="Carlito"/>
                <a:cs typeface="Carlito"/>
              </a:rPr>
              <a:t> vrchu </a:t>
            </a:r>
            <a:r>
              <a:rPr sz="2800" spc="-5" dirty="0" err="1">
                <a:latin typeface="Carlito"/>
                <a:cs typeface="Carlito"/>
              </a:rPr>
              <a:t>sa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sz="2800" spc="-10" dirty="0" err="1">
                <a:latin typeface="Carlito"/>
                <a:cs typeface="Carlito"/>
              </a:rPr>
              <a:t>nachádza</a:t>
            </a:r>
            <a:r>
              <a:rPr lang="sk-SK" sz="2800" spc="-10" dirty="0">
                <a:latin typeface="Carlito"/>
                <a:cs typeface="Carlito"/>
              </a:rPr>
              <a:t> </a:t>
            </a:r>
            <a:r>
              <a:rPr sz="2800" spc="-10" dirty="0" err="1">
                <a:latin typeface="Carlito"/>
                <a:cs typeface="Carlito"/>
              </a:rPr>
              <a:t>gigantický</a:t>
            </a:r>
            <a:r>
              <a:rPr sz="2800" spc="-10" dirty="0">
                <a:latin typeface="Carlito"/>
                <a:cs typeface="Carlito"/>
              </a:rPr>
              <a:t> </a:t>
            </a:r>
            <a:r>
              <a:rPr sz="2800" spc="-20" dirty="0" err="1">
                <a:latin typeface="Carlito"/>
                <a:cs typeface="Carlito"/>
              </a:rPr>
              <a:t>kamenný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spc="-20" dirty="0" err="1">
                <a:latin typeface="Carlito"/>
                <a:cs typeface="Carlito"/>
              </a:rPr>
              <a:t>obraz</a:t>
            </a:r>
            <a:r>
              <a:rPr sz="2800" spc="-20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spc="-20" dirty="0">
                <a:latin typeface="Carlito"/>
                <a:cs typeface="Carlito"/>
              </a:rPr>
              <a:t>Zobrazuje </a:t>
            </a:r>
            <a:r>
              <a:rPr sz="2800" spc="-30" dirty="0">
                <a:latin typeface="Carlito"/>
                <a:cs typeface="Carlito"/>
              </a:rPr>
              <a:t>koňa </a:t>
            </a:r>
            <a:r>
              <a:rPr sz="2800" spc="-5" dirty="0">
                <a:latin typeface="Carlito"/>
                <a:cs typeface="Carlito"/>
              </a:rPr>
              <a:t>z </a:t>
            </a:r>
            <a:r>
              <a:rPr sz="2800" spc="-25" dirty="0">
                <a:latin typeface="Carlito"/>
                <a:cs typeface="Carlito"/>
              </a:rPr>
              <a:t>keltskej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mince.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3994" y="5693460"/>
            <a:ext cx="506603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latin typeface="Carlito"/>
                <a:cs typeface="Carlito"/>
              </a:rPr>
              <a:t>minca, </a:t>
            </a:r>
            <a:r>
              <a:rPr sz="2400" spc="-15" dirty="0">
                <a:latin typeface="Carlito"/>
                <a:cs typeface="Carlito"/>
              </a:rPr>
              <a:t>Kelti </a:t>
            </a:r>
            <a:r>
              <a:rPr sz="2400" spc="-5" dirty="0">
                <a:latin typeface="Carlito"/>
                <a:cs typeface="Carlito"/>
              </a:rPr>
              <a:t>– </a:t>
            </a:r>
            <a:r>
              <a:rPr sz="2400" spc="-20" dirty="0">
                <a:latin typeface="Carlito"/>
                <a:cs typeface="Carlito"/>
              </a:rPr>
              <a:t>keltská, </a:t>
            </a:r>
            <a:r>
              <a:rPr sz="2400" spc="-25" dirty="0">
                <a:latin typeface="Carlito"/>
                <a:cs typeface="Carlito"/>
              </a:rPr>
              <a:t>hviezda, </a:t>
            </a:r>
            <a:r>
              <a:rPr sz="2400" spc="-30" dirty="0" err="1">
                <a:latin typeface="Carlito"/>
                <a:cs typeface="Carlito"/>
              </a:rPr>
              <a:t>kôň</a:t>
            </a:r>
            <a:r>
              <a:rPr sz="2400" spc="-30" dirty="0">
                <a:latin typeface="Carlito"/>
                <a:cs typeface="Carlito"/>
              </a:rPr>
              <a:t>,</a:t>
            </a:r>
            <a:r>
              <a:rPr lang="sk-SK" sz="2400" spc="-30" dirty="0">
                <a:latin typeface="Carlito"/>
                <a:cs typeface="Carlito"/>
              </a:rPr>
              <a:t> </a:t>
            </a:r>
            <a:r>
              <a:rPr sz="2400" spc="-15" dirty="0" err="1">
                <a:latin typeface="Carlito"/>
                <a:cs typeface="Carlito"/>
              </a:rPr>
              <a:t>jazdec</a:t>
            </a:r>
            <a:r>
              <a:rPr sz="2400" spc="-15" dirty="0">
                <a:latin typeface="Carlito"/>
                <a:cs typeface="Carlito"/>
              </a:rPr>
              <a:t>,</a:t>
            </a:r>
            <a:r>
              <a:rPr sz="2400" spc="-10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ratolesť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43600" y="3442965"/>
            <a:ext cx="4386072" cy="2977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10132061" cy="1295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0"/>
              </a:spcBef>
            </a:pPr>
            <a:r>
              <a:rPr sz="3200" spc="-400" dirty="0">
                <a:latin typeface="Arial" panose="020B0604020202020204" pitchFamily="34" charset="0"/>
                <a:cs typeface="Arial" panose="020B0604020202020204" pitchFamily="34" charset="0"/>
              </a:rPr>
              <a:t>Spišský</a:t>
            </a:r>
            <a:r>
              <a:rPr sz="3200" spc="-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spc="-280" dirty="0">
                <a:latin typeface="Arial" panose="020B0604020202020204" pitchFamily="34" charset="0"/>
                <a:cs typeface="Arial" panose="020B0604020202020204" pitchFamily="34" charset="0"/>
              </a:rPr>
              <a:t>hrad: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5015"/>
              </a:lnSpc>
            </a:pPr>
            <a:r>
              <a:rPr sz="3200" spc="-135" dirty="0" err="1">
                <a:latin typeface="Arial" panose="020B0604020202020204" pitchFamily="34" charset="0"/>
                <a:cs typeface="Arial" panose="020B0604020202020204" pitchFamily="34" charset="0"/>
              </a:rPr>
              <a:t>doplňte</a:t>
            </a:r>
            <a:r>
              <a:rPr sz="3200" spc="-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200" spc="-135" dirty="0">
                <a:latin typeface="Arial" panose="020B0604020202020204" pitchFamily="34" charset="0"/>
                <a:cs typeface="Arial" panose="020B0604020202020204" pitchFamily="34" charset="0"/>
              </a:rPr>
              <a:t>tvary </a:t>
            </a:r>
            <a:r>
              <a:rPr sz="3200" spc="-300" dirty="0" err="1">
                <a:latin typeface="Arial" panose="020B0604020202020204" pitchFamily="34" charset="0"/>
                <a:cs typeface="Arial" panose="020B0604020202020204" pitchFamily="34" charset="0"/>
              </a:rPr>
              <a:t>slov</a:t>
            </a:r>
            <a:r>
              <a:rPr lang="sk-SK" sz="3200" spc="-3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sk-SK" sz="3200" i="1" spc="-3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hrad</a:t>
            </a:r>
            <a:r>
              <a:rPr lang="sk-SK" sz="3200" spc="-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0468" y="1979883"/>
            <a:ext cx="10514331" cy="40402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9235">
              <a:spcBef>
                <a:spcPts val="105"/>
              </a:spcBef>
              <a:buFont typeface="Arial"/>
              <a:buChar char="•"/>
              <a:tabLst>
                <a:tab pos="241935" algn="l"/>
                <a:tab pos="77978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Spišský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hrad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je jeden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najväčších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strednej</a:t>
            </a:r>
            <a:r>
              <a:rPr sz="2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Európe.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spcBef>
                <a:spcPts val="55"/>
              </a:spcBef>
              <a:buFont typeface="Arial"/>
              <a:buChar char="•"/>
              <a:tabLst>
                <a:tab pos="241935" algn="l"/>
                <a:tab pos="6012815" algn="l"/>
              </a:tabLst>
            </a:pP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Najstaršia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písomná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zmienka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po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chádza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roku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120.</a:t>
            </a:r>
          </a:p>
          <a:p>
            <a:pPr marL="241300" marR="5080" indent="-229235">
              <a:spcBef>
                <a:spcPts val="1000"/>
              </a:spcBef>
              <a:buFont typeface="Arial"/>
              <a:buChar char="•"/>
              <a:tabLst>
                <a:tab pos="241935" algn="l"/>
                <a:tab pos="7497445" algn="l"/>
              </a:tabLst>
            </a:pPr>
            <a:r>
              <a:rPr lang="sk-SK" sz="2400" spc="-1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zapísaný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Zozname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 err="1">
                <a:latin typeface="Arial" panose="020B0604020202020204" pitchFamily="34" charset="0"/>
                <a:cs typeface="Arial" panose="020B0604020202020204" pitchFamily="34" charset="0"/>
              </a:rPr>
              <a:t>svetového</a:t>
            </a:r>
            <a:r>
              <a:rPr lang="sk-SK" sz="2400" spc="-20" dirty="0">
                <a:latin typeface="Arial" panose="020B0604020202020204" pitchFamily="34" charset="0"/>
                <a:cs typeface="Arial" panose="020B0604020202020204" pitchFamily="34" charset="0"/>
              </a:rPr>
              <a:t> kultúrneho a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prírodného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dedičstva 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UNESCO.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spcBef>
                <a:spcPts val="75"/>
              </a:spcBef>
              <a:buFont typeface="Arial"/>
              <a:buChar char="•"/>
              <a:tabLst>
                <a:tab pos="241935" algn="l"/>
                <a:tab pos="8410575" algn="l"/>
              </a:tabLst>
            </a:pP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sk-SK" sz="2400" spc="-1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 sa spája aj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hollywoodsk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filmovanie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Natáčali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tu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film </a:t>
            </a:r>
            <a:r>
              <a:rPr lang="sk-SK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sz="2400" i="1" spc="-5" dirty="0" err="1">
                <a:latin typeface="Arial" panose="020B0604020202020204" pitchFamily="34" charset="0"/>
                <a:cs typeface="Arial" panose="020B0604020202020204" pitchFamily="34" charset="0"/>
              </a:rPr>
              <a:t>ačie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-10" dirty="0">
                <a:latin typeface="Arial" panose="020B0604020202020204" pitchFamily="34" charset="0"/>
                <a:cs typeface="Arial" panose="020B0604020202020204" pitchFamily="34" charset="0"/>
              </a:rPr>
              <a:t>srdce.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spcBef>
                <a:spcPts val="60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svah</a:t>
            </a: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u pod</a:t>
            </a:r>
            <a:r>
              <a:rPr sz="2400" spc="-1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nachádza</a:t>
            </a:r>
            <a:r>
              <a:rPr sz="24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gigantický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obrazec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300355" indent="-229235">
              <a:spcBef>
                <a:spcPts val="994"/>
              </a:spcBef>
              <a:buFont typeface="Arial"/>
              <a:buChar char="•"/>
              <a:tabLst>
                <a:tab pos="241935" algn="l"/>
                <a:tab pos="597662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to obraz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koňa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sz="2400" spc="-20" dirty="0" err="1">
                <a:latin typeface="Arial" panose="020B0604020202020204" pitchFamily="34" charset="0"/>
                <a:cs typeface="Arial" panose="020B0604020202020204" pitchFamily="34" charset="0"/>
              </a:rPr>
              <a:t>keltskej</a:t>
            </a:r>
            <a:r>
              <a:rPr lang="sk-SK" sz="2400" spc="-20" dirty="0">
                <a:latin typeface="Arial" panose="020B0604020202020204" pitchFamily="34" charset="0"/>
                <a:cs typeface="Arial" panose="020B0604020202020204" pitchFamily="34" charset="0"/>
              </a:rPr>
              <a:t> mince. 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spcBef>
                <a:spcPts val="75"/>
              </a:spcBef>
              <a:buFont typeface="Arial"/>
              <a:buChar char="•"/>
              <a:tabLst>
                <a:tab pos="241935" algn="l"/>
                <a:tab pos="3579495" algn="l"/>
                <a:tab pos="7281545" algn="l"/>
              </a:tabLst>
            </a:pP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Sezóna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sk-SK" sz="2400" spc="-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začína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sz="2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apríla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končí sa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októbri.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spcBef>
                <a:spcPts val="60"/>
              </a:spcBef>
              <a:buFont typeface="Arial"/>
              <a:buChar char="•"/>
              <a:tabLst>
                <a:tab pos="241935" algn="l"/>
                <a:tab pos="1966595" algn="l"/>
              </a:tabLst>
            </a:pPr>
            <a:r>
              <a:rPr lang="sk-SK" sz="24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Príďte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ho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navštíviť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aj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 err="1">
                <a:latin typeface="Arial" panose="020B0604020202020204" pitchFamily="34" charset="0"/>
                <a:cs typeface="Arial" panose="020B0604020202020204" pitchFamily="34" charset="0"/>
              </a:rPr>
              <a:t>vy</a:t>
            </a:r>
            <a:r>
              <a:rPr sz="2400" spc="-5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k-SK" sz="2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41300" indent="-229235">
              <a:spcBef>
                <a:spcPts val="60"/>
              </a:spcBef>
              <a:buFont typeface="Arial"/>
              <a:buChar char="•"/>
              <a:tabLst>
                <a:tab pos="241935" algn="l"/>
                <a:tab pos="1966595" algn="l"/>
              </a:tabLst>
            </a:pPr>
            <a:r>
              <a:rPr lang="sk-SK" sz="2400" spc="-55" dirty="0">
                <a:latin typeface="Arial" panose="020B0604020202020204" pitchFamily="34" charset="0"/>
                <a:cs typeface="Arial" panose="020B0604020202020204" pitchFamily="34" charset="0"/>
              </a:rPr>
              <a:t>Slovensko je krajinou </a:t>
            </a:r>
            <a:r>
              <a:rPr lang="sk-SK" sz="2400" spc="-5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 </a:t>
            </a:r>
            <a:r>
              <a:rPr lang="sk-SK" sz="2400" spc="-55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5715000" y="57430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hradov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6248400" y="1025050"/>
            <a:ext cx="788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hrade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7086600" y="615012"/>
            <a:ext cx="937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8153400" y="12463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hradom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7936523" y="69494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hradom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9220200" y="659800"/>
            <a:ext cx="99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hradoch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7165298" y="135901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hradov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57200"/>
            <a:ext cx="10820400" cy="939800"/>
          </a:xfrm>
        </p:spPr>
        <p:txBody>
          <a:bodyPr/>
          <a:lstStyle/>
          <a:p>
            <a:r>
              <a:rPr lang="sk-SK" altLang="sk-SK" dirty="0"/>
              <a:t>Čo majú spoločné tieto slová?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4267200" y="1626955"/>
            <a:ext cx="70104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k-SK" altLang="sk-SK" sz="2400" dirty="0"/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1 mužský rod</a:t>
            </a:r>
          </a:p>
          <a:p>
            <a:pPr marL="0" indent="0">
              <a:buNone/>
            </a:pPr>
            <a:endParaRPr lang="sk-SK" altLang="sk-SK" sz="2600" dirty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2 na konci slova je </a:t>
            </a:r>
          </a:p>
          <a:p>
            <a:r>
              <a:rPr lang="sk-SK" sz="2600" spc="-5" dirty="0">
                <a:latin typeface="+mj-lt"/>
                <a:cs typeface="Arial"/>
              </a:rPr>
              <a:t>tvrdá spoluhláska</a:t>
            </a:r>
            <a:r>
              <a:rPr lang="sk-SK" sz="2600" spc="5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(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h</a:t>
            </a:r>
            <a:r>
              <a:rPr lang="sk-SK" sz="2600" spc="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ch</a:t>
            </a:r>
            <a:r>
              <a:rPr lang="sk-SK" sz="2600" spc="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k</a:t>
            </a:r>
            <a:r>
              <a:rPr lang="sk-SK" sz="2600" spc="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g  d</a:t>
            </a:r>
            <a:r>
              <a:rPr lang="sk-SK" sz="260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t</a:t>
            </a:r>
            <a:r>
              <a:rPr lang="sk-SK" sz="260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n </a:t>
            </a:r>
            <a:r>
              <a:rPr lang="sk-SK" sz="2600" spc="-10" dirty="0">
                <a:solidFill>
                  <a:srgbClr val="C00000"/>
                </a:solidFill>
                <a:latin typeface="+mj-lt"/>
                <a:cs typeface="Arial"/>
              </a:rPr>
              <a:t>l</a:t>
            </a:r>
            <a:r>
              <a:rPr lang="sk-SK" sz="2600" spc="-10" dirty="0">
                <a:latin typeface="+mj-lt"/>
                <a:cs typeface="Arial"/>
              </a:rPr>
              <a:t>)</a:t>
            </a:r>
          </a:p>
          <a:p>
            <a:r>
              <a:rPr lang="sk-SK" sz="2600" spc="-5" dirty="0">
                <a:latin typeface="+mj-lt"/>
                <a:cs typeface="Arial"/>
              </a:rPr>
              <a:t>obojaká</a:t>
            </a:r>
            <a:r>
              <a:rPr lang="sk-SK" sz="2600" spc="15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spoluhláska</a:t>
            </a:r>
            <a:r>
              <a:rPr lang="sk-SK" sz="2600" dirty="0">
                <a:latin typeface="+mj-lt"/>
                <a:cs typeface="Arial"/>
              </a:rPr>
              <a:t> (</a:t>
            </a:r>
            <a:r>
              <a:rPr lang="sk-SK" sz="2600" dirty="0">
                <a:solidFill>
                  <a:srgbClr val="C00000"/>
                </a:solidFill>
                <a:latin typeface="+mj-lt"/>
                <a:cs typeface="Arial"/>
              </a:rPr>
              <a:t>b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 m</a:t>
            </a:r>
            <a:r>
              <a:rPr lang="sk-SK" sz="2600" spc="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p r</a:t>
            </a:r>
            <a:r>
              <a:rPr lang="sk-SK" sz="2600" spc="1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s</a:t>
            </a:r>
            <a:r>
              <a:rPr lang="sk-SK" sz="260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v z</a:t>
            </a:r>
            <a:r>
              <a:rPr lang="sk-SK" sz="2600" spc="-5" dirty="0">
                <a:latin typeface="+mj-lt"/>
                <a:cs typeface="Arial"/>
              </a:rPr>
              <a:t>).</a:t>
            </a:r>
            <a:endParaRPr lang="sk-SK" sz="2600" dirty="0">
              <a:latin typeface="+mj-lt"/>
              <a:cs typeface="Arial"/>
            </a:endParaRPr>
          </a:p>
          <a:p>
            <a:pPr marL="0" indent="0">
              <a:buNone/>
            </a:pPr>
            <a:endParaRPr lang="sk-SK" altLang="sk-SK" sz="2600" dirty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3 slová označujú veci (nie osoby)</a:t>
            </a:r>
          </a:p>
          <a:p>
            <a:pPr marL="0" indent="0">
              <a:buNone/>
            </a:pPr>
            <a:endParaRPr lang="sk-SK" altLang="sk-SK" sz="2600" dirty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Pre takéto podstatné mená má slovenčina vzor </a:t>
            </a:r>
            <a:r>
              <a:rPr lang="sk-SK" altLang="sk-SK" sz="2600" b="1" i="1" dirty="0">
                <a:solidFill>
                  <a:srgbClr val="C00000"/>
                </a:solidFill>
                <a:latin typeface="+mj-lt"/>
              </a:rPr>
              <a:t>hrad</a:t>
            </a:r>
            <a:r>
              <a:rPr lang="sk-SK" altLang="sk-SK" sz="2600" dirty="0">
                <a:latin typeface="+mj-lt"/>
              </a:rPr>
              <a:t>.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1143000" y="2338047"/>
            <a:ext cx="2286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hrad</a:t>
            </a:r>
          </a:p>
          <a:p>
            <a:r>
              <a:rPr lang="sk-SK" sz="2800" dirty="0"/>
              <a:t>most</a:t>
            </a:r>
          </a:p>
          <a:p>
            <a:r>
              <a:rPr lang="sk-SK" sz="2800" dirty="0"/>
              <a:t>potok</a:t>
            </a:r>
          </a:p>
          <a:p>
            <a:r>
              <a:rPr lang="sk-SK" sz="2800" dirty="0"/>
              <a:t>chodník</a:t>
            </a:r>
          </a:p>
          <a:p>
            <a:r>
              <a:rPr lang="sk-SK" sz="2800" dirty="0"/>
              <a:t>vrch</a:t>
            </a:r>
          </a:p>
          <a:p>
            <a:r>
              <a:rPr lang="sk-SK" sz="2800" dirty="0"/>
              <a:t>strom</a:t>
            </a:r>
          </a:p>
          <a:p>
            <a:r>
              <a:rPr lang="sk-SK" sz="2800" dirty="0"/>
              <a:t>les</a:t>
            </a:r>
          </a:p>
        </p:txBody>
      </p:sp>
    </p:spTree>
    <p:extLst>
      <p:ext uri="{BB962C8B-B14F-4D97-AF65-F5344CB8AC3E}">
        <p14:creationId xmlns:p14="http://schemas.microsoft.com/office/powerpoint/2010/main" val="132569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6543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sk-SK" sz="4400" spc="-220" dirty="0"/>
              <a:t>hrad</a:t>
            </a:r>
            <a:endParaRPr sz="4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483155"/>
              </p:ext>
            </p:extLst>
          </p:nvPr>
        </p:nvGraphicFramePr>
        <p:xfrm>
          <a:off x="919870" y="1676399"/>
          <a:ext cx="7690730" cy="41421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7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6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6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373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 k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to?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hrady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373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G k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hradu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hradov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372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 k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omu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omu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hradu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hradom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237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A k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hrady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507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 o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kom? </a:t>
                      </a: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7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20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hrade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hradoch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305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I s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kým?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ím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20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hradom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20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hradmi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826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6543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sk-SK" sz="4400" spc="-220" dirty="0"/>
              <a:t>hrad</a:t>
            </a:r>
            <a:endParaRPr sz="4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984736"/>
              </p:ext>
            </p:extLst>
          </p:nvPr>
        </p:nvGraphicFramePr>
        <p:xfrm>
          <a:off x="919870" y="1676399"/>
          <a:ext cx="9900531" cy="41421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7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1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373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 k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to?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indent="0" defTabSz="914400" eaLnBrk="1" fontAlgn="auto" latinLnBrk="0" hangingPunct="1">
                        <a:lnSpc>
                          <a:spcPts val="2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spc="-1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rad</a:t>
                      </a:r>
                      <a:r>
                        <a:rPr lang="sk-SK" sz="2000" b="1" spc="-1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         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замок</a:t>
                      </a:r>
                      <a:endParaRPr lang="uk-UA"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  <a:p>
                      <a:pPr marL="68580">
                        <a:lnSpc>
                          <a:spcPts val="2335"/>
                        </a:lnSpc>
                      </a:pP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9215" marR="0" indent="0" defTabSz="914400" eaLnBrk="1" fontAlgn="auto" latinLnBrk="0" hangingPunct="1">
                        <a:lnSpc>
                          <a:spcPts val="2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 err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rady</a:t>
                      </a:r>
                      <a:r>
                        <a:rPr lang="sk-SK"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    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замки</a:t>
                      </a:r>
                      <a:endParaRPr lang="uk-UA"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  <a:p>
                      <a:pPr marL="69215">
                        <a:lnSpc>
                          <a:spcPts val="2335"/>
                        </a:lnSpc>
                      </a:pP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373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G k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indent="0" defTabSz="914400" eaLnBrk="1" fontAlgn="auto" latinLnBrk="0" hangingPunct="1">
                        <a:lnSpc>
                          <a:spcPts val="2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 err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radu</a:t>
                      </a:r>
                      <a:r>
                        <a:rPr lang="sk-SK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       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замку</a:t>
                      </a:r>
                      <a:endParaRPr lang="uk-UA"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  <a:p>
                      <a:pPr marL="68580">
                        <a:lnSpc>
                          <a:spcPts val="2335"/>
                        </a:lnSpc>
                      </a:pP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lang="sk-SK"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 err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radov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</a:t>
                      </a:r>
                      <a:r>
                        <a:rPr lang="sk-SK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замків</a:t>
                      </a:r>
                      <a:endParaRPr lang="uk-UA"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372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 k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omu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omu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10" dirty="0" err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hradu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 </a:t>
                      </a:r>
                      <a:r>
                        <a:rPr lang="sk-SK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 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замку</a:t>
                      </a: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lang="sk-SK"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 err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radom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</a:t>
                      </a:r>
                      <a:r>
                        <a:rPr lang="sk-SK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замк</a:t>
                      </a:r>
                      <a:r>
                        <a:rPr lang="uk-UA" sz="2000" spc="-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ам</a:t>
                      </a: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237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A k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rad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   </a:t>
                      </a:r>
                      <a:r>
                        <a:rPr lang="sk-SK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  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замок</a:t>
                      </a: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lang="sk-SK"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 err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rady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  </a:t>
                      </a:r>
                      <a:r>
                        <a:rPr lang="sk-SK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замки</a:t>
                      </a: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507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 o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kom? </a:t>
                      </a: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7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2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10" dirty="0" err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hrade</a:t>
                      </a:r>
                      <a:r>
                        <a:rPr lang="uk-UA"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</a:t>
                      </a:r>
                      <a:r>
                        <a:rPr lang="sk-SK"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 </a:t>
                      </a:r>
                      <a:r>
                        <a:rPr lang="uk-UA"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замку</a:t>
                      </a:r>
                      <a:endParaRPr sz="2000" b="1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2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 err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hradoch</a:t>
                      </a:r>
                      <a:r>
                        <a:rPr lang="uk-UA" sz="2000" b="1" spc="-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</a:t>
                      </a:r>
                      <a:r>
                        <a:rPr lang="uk-UA" sz="2000" spc="-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замках</a:t>
                      </a: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305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I s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kým?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ím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s</a:t>
                      </a:r>
                      <a:r>
                        <a:rPr sz="2000" b="1" spc="-2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 err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hradom</a:t>
                      </a:r>
                      <a:r>
                        <a:rPr lang="uk-UA" sz="2000" b="1" spc="-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</a:t>
                      </a:r>
                      <a:r>
                        <a:rPr lang="sk-SK" sz="2000" b="1" spc="-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</a:t>
                      </a:r>
                      <a:r>
                        <a:rPr lang="uk-UA" sz="2000" spc="-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замком</a:t>
                      </a: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s</a:t>
                      </a:r>
                      <a:r>
                        <a:rPr sz="2000" b="1" spc="-1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 err="1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hradmi</a:t>
                      </a:r>
                      <a:r>
                        <a:rPr lang="uk-UA" sz="2000" b="1" spc="-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     </a:t>
                      </a:r>
                      <a:r>
                        <a:rPr lang="uk-UA" sz="2000" spc="-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замками</a:t>
                      </a: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7625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6543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sk-SK" sz="4400" spc="-220" dirty="0"/>
              <a:t>hrad</a:t>
            </a:r>
            <a:endParaRPr sz="4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675668"/>
              </p:ext>
            </p:extLst>
          </p:nvPr>
        </p:nvGraphicFramePr>
        <p:xfrm>
          <a:off x="916938" y="2057400"/>
          <a:ext cx="5102863" cy="3733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4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2310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Kto?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hrady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310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Koho?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Čoho?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hradu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hradov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309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Komu?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Čomu?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hradu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hradom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189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Koho?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</a:t>
                      </a:r>
                      <a:endParaRPr sz="220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hrady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432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kom?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7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200" dirty="0">
                          <a:latin typeface="+mn-lt"/>
                          <a:cs typeface="Carlito"/>
                        </a:rPr>
                        <a:t>o</a:t>
                      </a:r>
                      <a:r>
                        <a:rPr sz="2200" spc="-25" dirty="0">
                          <a:latin typeface="+mn-lt"/>
                          <a:cs typeface="Carlito"/>
                        </a:rPr>
                        <a:t> </a:t>
                      </a:r>
                      <a:r>
                        <a:rPr sz="2200" spc="-10" dirty="0">
                          <a:latin typeface="+mn-lt"/>
                          <a:cs typeface="Carlito"/>
                        </a:rPr>
                        <a:t>hrade</a:t>
                      </a:r>
                      <a:endParaRPr sz="220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200" dirty="0">
                          <a:latin typeface="+mn-lt"/>
                          <a:cs typeface="Carlito"/>
                        </a:rPr>
                        <a:t>o</a:t>
                      </a:r>
                      <a:r>
                        <a:rPr sz="2200" spc="-20" dirty="0">
                          <a:latin typeface="+mn-lt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+mn-lt"/>
                          <a:cs typeface="Carlito"/>
                        </a:rPr>
                        <a:t>hradoch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249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kým?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Čím?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200" dirty="0">
                          <a:latin typeface="+mn-lt"/>
                          <a:cs typeface="Carlito"/>
                        </a:rPr>
                        <a:t>s</a:t>
                      </a:r>
                      <a:r>
                        <a:rPr sz="2200" spc="-25" dirty="0">
                          <a:latin typeface="+mn-lt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+mn-lt"/>
                          <a:cs typeface="Carlito"/>
                        </a:rPr>
                        <a:t>hradom</a:t>
                      </a:r>
                      <a:endParaRPr sz="220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200" dirty="0">
                          <a:latin typeface="+mn-lt"/>
                          <a:cs typeface="Carlito"/>
                        </a:rPr>
                        <a:t>s</a:t>
                      </a:r>
                      <a:r>
                        <a:rPr sz="2200" spc="-15" dirty="0">
                          <a:latin typeface="+mn-lt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+mn-lt"/>
                          <a:cs typeface="Carlito"/>
                        </a:rPr>
                        <a:t>hradmi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BlokTextu 6"/>
          <p:cNvSpPr txBox="1"/>
          <p:nvPr/>
        </p:nvSpPr>
        <p:spPr>
          <a:xfrm>
            <a:off x="6400800" y="2362200"/>
            <a:ext cx="5486400" cy="30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770"/>
              </a:spcBef>
              <a:tabLst>
                <a:tab pos="241935" algn="l"/>
              </a:tabLst>
            </a:pP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1 Zabudol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som 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si hodinky aj s </a:t>
            </a:r>
            <a:r>
              <a:rPr lang="sk-SK" sz="2400" b="1" spc="-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</a:t>
            </a:r>
            <a:r>
              <a:rPr lang="sk-SK" sz="2400" spc="-2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2 Bolia ma</a:t>
            </a:r>
            <a:r>
              <a:rPr lang="sk-SK" sz="2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b="1" spc="-1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zub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lnSpc>
                <a:spcPct val="100000"/>
              </a:lnSpc>
              <a:spcBef>
                <a:spcPts val="665"/>
              </a:spcBef>
              <a:tabLst>
                <a:tab pos="241935" algn="l"/>
              </a:tabLst>
            </a:pP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Prechádzka 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po </a:t>
            </a: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karpatských </a:t>
            </a:r>
            <a:r>
              <a:rPr lang="sk-SK" sz="2400" b="1" spc="-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sk-SK" sz="24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je</a:t>
            </a:r>
            <a:r>
              <a:rPr lang="sk-SK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krásna.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lnSpc>
                <a:spcPct val="100000"/>
              </a:lnSpc>
              <a:spcBef>
                <a:spcPts val="660"/>
              </a:spcBef>
              <a:tabLst>
                <a:tab pos="241935" algn="l"/>
              </a:tabLst>
            </a:pP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4 Na </a:t>
            </a:r>
            <a:r>
              <a:rPr lang="sk-SK"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Zakarpatsku</a:t>
            </a: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veľa</a:t>
            </a:r>
            <a:r>
              <a:rPr lang="sk-SK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b="1" spc="-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kostoly</a:t>
            </a:r>
            <a:r>
              <a:rPr lang="sk-SK" sz="2400" spc="-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5 S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novým </a:t>
            </a:r>
            <a:r>
              <a:rPr lang="sk-SK" sz="2400" b="1" spc="-2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televízor</a:t>
            </a:r>
            <a:r>
              <a:rPr lang="sk-SK" sz="2400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som </a:t>
            </a:r>
            <a:r>
              <a:rPr lang="sk-SK" sz="2400" spc="-45" dirty="0">
                <a:latin typeface="Arial" panose="020B0604020202020204" pitchFamily="34" charset="0"/>
                <a:cs typeface="Arial" panose="020B0604020202020204" pitchFamily="34" charset="0"/>
              </a:rPr>
              <a:t>spokojný.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6 S kamarátom sme hovorili o </a:t>
            </a:r>
            <a:r>
              <a:rPr lang="sk-SK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tablet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3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5878195" cy="1300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z="4400" spc="-180" dirty="0"/>
              <a:t>Doplňte </a:t>
            </a:r>
            <a:r>
              <a:rPr sz="4400" spc="-245" dirty="0"/>
              <a:t>tvary </a:t>
            </a:r>
            <a:r>
              <a:rPr sz="4400" spc="-180" dirty="0"/>
              <a:t>slov </a:t>
            </a:r>
            <a:r>
              <a:rPr sz="4400" spc="-114" dirty="0"/>
              <a:t>do</a:t>
            </a:r>
            <a:r>
              <a:rPr sz="4400" spc="-755" dirty="0"/>
              <a:t> </a:t>
            </a:r>
            <a:r>
              <a:rPr sz="4400" spc="-320" dirty="0"/>
              <a:t>viet.  </a:t>
            </a:r>
            <a:r>
              <a:rPr sz="4400" spc="-204" dirty="0"/>
              <a:t>riešenie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981200"/>
            <a:ext cx="6871334" cy="347402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1 </a:t>
            </a:r>
            <a:r>
              <a:rPr sz="2800" spc="-10" dirty="0">
                <a:latin typeface="Carlito"/>
                <a:cs typeface="Carlito"/>
              </a:rPr>
              <a:t>Zabudol som </a:t>
            </a:r>
            <a:r>
              <a:rPr sz="2800" spc="-5" dirty="0">
                <a:latin typeface="Carlito"/>
                <a:cs typeface="Carlito"/>
              </a:rPr>
              <a:t>si mobil na</a:t>
            </a:r>
            <a:r>
              <a:rPr sz="2800" spc="95" dirty="0"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stole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2 Bolia ma</a:t>
            </a:r>
            <a:r>
              <a:rPr sz="2800" spc="20" dirty="0">
                <a:latin typeface="Carlito"/>
                <a:cs typeface="Carlito"/>
              </a:rPr>
              <a:t> </a:t>
            </a:r>
            <a:r>
              <a:rPr sz="2800" spc="-50" dirty="0">
                <a:solidFill>
                  <a:srgbClr val="FF0000"/>
                </a:solidFill>
                <a:latin typeface="Carlito"/>
                <a:cs typeface="Carlito"/>
              </a:rPr>
              <a:t>zuby</a:t>
            </a:r>
            <a:r>
              <a:rPr sz="2800" spc="-50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3 </a:t>
            </a:r>
            <a:r>
              <a:rPr sz="2800" spc="-15" dirty="0">
                <a:latin typeface="Carlito"/>
                <a:cs typeface="Carlito"/>
              </a:rPr>
              <a:t>Prechádzka </a:t>
            </a:r>
            <a:r>
              <a:rPr sz="2800" spc="-5" dirty="0">
                <a:latin typeface="Carlito"/>
                <a:cs typeface="Carlito"/>
              </a:rPr>
              <a:t>po </a:t>
            </a:r>
            <a:r>
              <a:rPr sz="2800" spc="-15" dirty="0">
                <a:latin typeface="Carlito"/>
                <a:cs typeface="Carlito"/>
              </a:rPr>
              <a:t>karpatských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lesoch </a:t>
            </a:r>
            <a:r>
              <a:rPr sz="2800" spc="-5" dirty="0">
                <a:latin typeface="Carlito"/>
                <a:cs typeface="Carlito"/>
              </a:rPr>
              <a:t>je</a:t>
            </a:r>
            <a:r>
              <a:rPr sz="2800" spc="13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krásna.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4 Na </a:t>
            </a:r>
            <a:r>
              <a:rPr sz="2800" spc="-15" dirty="0">
                <a:latin typeface="Carlito"/>
                <a:cs typeface="Carlito"/>
              </a:rPr>
              <a:t>Zakarpatsku</a:t>
            </a:r>
            <a:r>
              <a:rPr sz="2800" spc="-15" dirty="0">
                <a:solidFill>
                  <a:srgbClr val="00AFEF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je </a:t>
            </a:r>
            <a:r>
              <a:rPr sz="2800" spc="-10" dirty="0">
                <a:latin typeface="Carlito"/>
                <a:cs typeface="Carlito"/>
              </a:rPr>
              <a:t>veľa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50" dirty="0">
                <a:solidFill>
                  <a:srgbClr val="FF0000"/>
                </a:solidFill>
                <a:latin typeface="Carlito"/>
                <a:cs typeface="Carlito"/>
              </a:rPr>
              <a:t>kostolov</a:t>
            </a:r>
            <a:r>
              <a:rPr sz="2800" spc="-50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5 S </a:t>
            </a:r>
            <a:r>
              <a:rPr sz="2800" spc="-10" dirty="0">
                <a:latin typeface="Carlito"/>
                <a:cs typeface="Carlito"/>
              </a:rPr>
              <a:t>novým </a:t>
            </a:r>
            <a:r>
              <a:rPr sz="2800" spc="-20" dirty="0">
                <a:solidFill>
                  <a:srgbClr val="FF0000"/>
                </a:solidFill>
                <a:latin typeface="Carlito"/>
                <a:cs typeface="Carlito"/>
              </a:rPr>
              <a:t>televízorom </a:t>
            </a:r>
            <a:r>
              <a:rPr sz="2800" spc="-5" dirty="0">
                <a:latin typeface="Carlito"/>
                <a:cs typeface="Carlito"/>
              </a:rPr>
              <a:t>som </a:t>
            </a:r>
            <a:r>
              <a:rPr sz="2800" spc="-10" dirty="0">
                <a:latin typeface="Carlito"/>
                <a:cs typeface="Carlito"/>
              </a:rPr>
              <a:t>veľmi</a:t>
            </a:r>
            <a:r>
              <a:rPr sz="2800" spc="65" dirty="0">
                <a:latin typeface="Carlito"/>
                <a:cs typeface="Carlito"/>
              </a:rPr>
              <a:t> </a:t>
            </a:r>
            <a:r>
              <a:rPr sz="2800" spc="-45" dirty="0">
                <a:latin typeface="Carlito"/>
                <a:cs typeface="Carlito"/>
              </a:rPr>
              <a:t>spokojný.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768" y="609676"/>
            <a:ext cx="44380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5" dirty="0"/>
              <a:t>O</a:t>
            </a:r>
            <a:r>
              <a:rPr sz="4400" spc="-430" dirty="0"/>
              <a:t> </a:t>
            </a:r>
            <a:r>
              <a:rPr sz="4400" spc="-35" dirty="0"/>
              <a:t>čom?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918768" y="2362200"/>
            <a:ext cx="6929832" cy="245067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b="1" dirty="0">
                <a:latin typeface="Carlito"/>
                <a:cs typeface="Carlito"/>
              </a:rPr>
              <a:t>v </a:t>
            </a:r>
            <a:r>
              <a:rPr sz="2400" b="1" spc="-10" dirty="0">
                <a:latin typeface="Carlito"/>
                <a:cs typeface="Carlito"/>
              </a:rPr>
              <a:t>hrade, </a:t>
            </a:r>
            <a:r>
              <a:rPr sz="2400" b="1" dirty="0">
                <a:latin typeface="Carlito"/>
                <a:cs typeface="Carlito"/>
              </a:rPr>
              <a:t>o</a:t>
            </a:r>
            <a:r>
              <a:rPr sz="2400" b="1" spc="-15" dirty="0">
                <a:latin typeface="Carlito"/>
                <a:cs typeface="Carlito"/>
              </a:rPr>
              <a:t> </a:t>
            </a:r>
            <a:r>
              <a:rPr sz="2400" b="1" spc="-10" dirty="0">
                <a:latin typeface="Carlito"/>
                <a:cs typeface="Carlito"/>
              </a:rPr>
              <a:t>hrade</a:t>
            </a:r>
            <a:endParaRPr sz="240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5" dirty="0">
                <a:latin typeface="Carlito"/>
                <a:cs typeface="Carlito"/>
              </a:rPr>
              <a:t>Listy </a:t>
            </a:r>
            <a:r>
              <a:rPr sz="2800" spc="-5" dirty="0">
                <a:latin typeface="Carlito"/>
                <a:cs typeface="Carlito"/>
              </a:rPr>
              <a:t>na </a:t>
            </a:r>
            <a:r>
              <a:rPr sz="2800" spc="-10" dirty="0">
                <a:solidFill>
                  <a:srgbClr val="00AF50"/>
                </a:solidFill>
                <a:latin typeface="Carlito"/>
                <a:cs typeface="Carlito"/>
              </a:rPr>
              <a:t>dub</a:t>
            </a:r>
            <a:r>
              <a:rPr sz="2800" spc="70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žltnú.</a:t>
            </a:r>
            <a:endParaRPr sz="280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rlito"/>
                <a:cs typeface="Carlito"/>
              </a:rPr>
              <a:t>Futbalisti </a:t>
            </a:r>
            <a:r>
              <a:rPr sz="2800" spc="-5" dirty="0">
                <a:latin typeface="Carlito"/>
                <a:cs typeface="Carlito"/>
              </a:rPr>
              <a:t>už sú na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AF50"/>
                </a:solidFill>
                <a:latin typeface="Carlito"/>
                <a:cs typeface="Carlito"/>
              </a:rPr>
              <a:t>štadión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marR="170180" indent="-228600">
              <a:lnSpc>
                <a:spcPts val="303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rlito"/>
                <a:cs typeface="Carlito"/>
              </a:rPr>
              <a:t>Čo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si chcel </a:t>
            </a:r>
            <a:r>
              <a:rPr sz="2800" spc="-10" dirty="0">
                <a:latin typeface="Carlito"/>
                <a:cs typeface="Carlito"/>
              </a:rPr>
              <a:t>mať na </a:t>
            </a:r>
            <a:r>
              <a:rPr sz="2800" spc="-20" dirty="0" err="1">
                <a:latin typeface="Carlito"/>
                <a:cs typeface="Carlito"/>
              </a:rPr>
              <a:t>pustom</a:t>
            </a:r>
            <a:r>
              <a:rPr sz="2800" spc="-20" dirty="0">
                <a:latin typeface="Carlito"/>
                <a:cs typeface="Carlito"/>
              </a:rPr>
              <a:t> </a:t>
            </a:r>
            <a:r>
              <a:rPr sz="2800" spc="-20" dirty="0" err="1">
                <a:solidFill>
                  <a:srgbClr val="00AF50"/>
                </a:solidFill>
                <a:latin typeface="Carlito"/>
                <a:cs typeface="Carlito"/>
              </a:rPr>
              <a:t>ostrov</a:t>
            </a:r>
            <a:r>
              <a:rPr sz="2800" spc="-20" dirty="0">
                <a:latin typeface="Carlito"/>
                <a:cs typeface="Carlito"/>
              </a:rPr>
              <a:t>?</a:t>
            </a:r>
            <a:endParaRPr sz="2800" dirty="0">
              <a:latin typeface="Carlito"/>
              <a:cs typeface="Carlito"/>
            </a:endParaRPr>
          </a:p>
          <a:p>
            <a:pPr marL="241300" marR="5080" indent="-228600">
              <a:lnSpc>
                <a:spcPts val="3020"/>
              </a:lnSpc>
              <a:spcBef>
                <a:spcPts val="99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rlito"/>
                <a:cs typeface="Carlito"/>
              </a:rPr>
              <a:t>V </a:t>
            </a:r>
            <a:r>
              <a:rPr lang="sk-SK" sz="2800" spc="-10" dirty="0">
                <a:latin typeface="Carlito"/>
                <a:cs typeface="Carlito"/>
              </a:rPr>
              <a:t>nedeľu</a:t>
            </a:r>
            <a:r>
              <a:rPr sz="2800" spc="-1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sa ľudia </a:t>
            </a:r>
            <a:r>
              <a:rPr sz="2800" spc="-25" dirty="0" err="1">
                <a:latin typeface="Carlito"/>
                <a:cs typeface="Carlito"/>
              </a:rPr>
              <a:t>stretávajú</a:t>
            </a:r>
            <a:r>
              <a:rPr sz="2800" spc="-25" dirty="0">
                <a:latin typeface="Carlito"/>
                <a:cs typeface="Carlito"/>
              </a:rPr>
              <a:t> </a:t>
            </a:r>
            <a:r>
              <a:rPr lang="sk-SK" sz="2800" spc="-5" dirty="0">
                <a:latin typeface="Carlito"/>
                <a:cs typeface="Carlito"/>
              </a:rPr>
              <a:t>v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lang="sk-SK" sz="2800" spc="-15" dirty="0">
                <a:solidFill>
                  <a:srgbClr val="00AF50"/>
                </a:solidFill>
                <a:latin typeface="Carlito"/>
                <a:cs typeface="Carlito"/>
              </a:rPr>
              <a:t>kostol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714196"/>
              </p:ext>
            </p:extLst>
          </p:nvPr>
        </p:nvGraphicFramePr>
        <p:xfrm>
          <a:off x="8534400" y="120702"/>
          <a:ext cx="3657600" cy="28241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283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Kto?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hrady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Koho?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Čoho?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hradu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hradov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Komu?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Čomu?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hradu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hradom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199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Koho?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hrady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kom? </a:t>
                      </a:r>
                      <a:endParaRPr lang="sk-SK" sz="1400" b="1" spc="-15" dirty="0">
                        <a:solidFill>
                          <a:srgbClr val="FFFFFF"/>
                        </a:solidFill>
                        <a:latin typeface="Carlito"/>
                        <a:cs typeface="Carlito"/>
                      </a:endParaRPr>
                    </a:p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hrade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hradoch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kým?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Čím?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hradom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hradmi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38200" y="632206"/>
            <a:ext cx="5368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1 </a:t>
            </a:r>
            <a:r>
              <a:rPr sz="1800" spc="-5" dirty="0">
                <a:latin typeface="Carlito"/>
                <a:cs typeface="Carlito"/>
              </a:rPr>
              <a:t>Deti </a:t>
            </a:r>
            <a:r>
              <a:rPr sz="1800" spc="-15" dirty="0">
                <a:latin typeface="Carlito"/>
                <a:cs typeface="Carlito"/>
              </a:rPr>
              <a:t>postavili </a:t>
            </a:r>
            <a:r>
              <a:rPr sz="1800" spc="-10" dirty="0">
                <a:latin typeface="Carlito"/>
                <a:cs typeface="Carlito"/>
              </a:rPr>
              <a:t>snehuliaka </a:t>
            </a:r>
            <a:r>
              <a:rPr sz="1800" i="1" dirty="0">
                <a:latin typeface="Carlito"/>
                <a:cs typeface="Carlito"/>
              </a:rPr>
              <a:t>z </a:t>
            </a:r>
            <a:r>
              <a:rPr sz="1800" i="1" spc="-5" dirty="0">
                <a:latin typeface="Carlito"/>
                <a:cs typeface="Carlito"/>
              </a:rPr>
              <a:t>nového</a:t>
            </a:r>
            <a:r>
              <a:rPr sz="1800" i="1" spc="85" dirty="0">
                <a:latin typeface="Carlito"/>
                <a:cs typeface="Carlito"/>
              </a:rPr>
              <a:t> </a:t>
            </a:r>
            <a:r>
              <a:rPr sz="1800" b="1" i="1" spc="-5" dirty="0">
                <a:latin typeface="Carlito"/>
                <a:cs typeface="Carlito"/>
              </a:rPr>
              <a:t>sneh</a:t>
            </a:r>
            <a:r>
              <a:rPr sz="1800" i="1" spc="-5" dirty="0">
                <a:latin typeface="Carlito"/>
                <a:cs typeface="Carlito"/>
              </a:rPr>
              <a:t>.</a:t>
            </a:r>
            <a:endParaRPr sz="18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7508" y="1233043"/>
            <a:ext cx="56432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2 </a:t>
            </a:r>
            <a:r>
              <a:rPr sz="1800" spc="-10" dirty="0">
                <a:latin typeface="Carlito"/>
                <a:cs typeface="Carlito"/>
              </a:rPr>
              <a:t>Bociany </a:t>
            </a:r>
            <a:r>
              <a:rPr sz="1800" spc="-5" dirty="0">
                <a:latin typeface="Carlito"/>
                <a:cs typeface="Carlito"/>
              </a:rPr>
              <a:t>si opäť našli </a:t>
            </a:r>
            <a:r>
              <a:rPr sz="1800" spc="-10" dirty="0">
                <a:latin typeface="Carlito"/>
                <a:cs typeface="Carlito"/>
              </a:rPr>
              <a:t>cestu </a:t>
            </a:r>
            <a:r>
              <a:rPr sz="1800" dirty="0">
                <a:latin typeface="Carlito"/>
                <a:cs typeface="Carlito"/>
              </a:rPr>
              <a:t>k </a:t>
            </a:r>
            <a:r>
              <a:rPr sz="1800" spc="-5" dirty="0">
                <a:latin typeface="Carlito"/>
                <a:cs typeface="Carlito"/>
              </a:rPr>
              <a:t>nášmu</a:t>
            </a:r>
            <a:r>
              <a:rPr sz="1800" spc="55" dirty="0">
                <a:latin typeface="Carlito"/>
                <a:cs typeface="Carlito"/>
              </a:rPr>
              <a:t> </a:t>
            </a:r>
            <a:r>
              <a:rPr sz="1800" b="1" i="1" spc="-10" dirty="0">
                <a:latin typeface="Carlito"/>
                <a:cs typeface="Carlito"/>
              </a:rPr>
              <a:t>komín</a:t>
            </a:r>
            <a:r>
              <a:rPr sz="1800" i="1" spc="-10" dirty="0">
                <a:latin typeface="Carlito"/>
                <a:cs typeface="Carlito"/>
              </a:rPr>
              <a:t>.</a:t>
            </a:r>
            <a:endParaRPr sz="1800" dirty="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7508" y="1849760"/>
            <a:ext cx="9648092" cy="4121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705" indent="-167640">
              <a:lnSpc>
                <a:spcPct val="100000"/>
              </a:lnSpc>
              <a:spcBef>
                <a:spcPts val="100"/>
              </a:spcBef>
              <a:buAutoNum type="arabicPlain" startAt="3"/>
              <a:tabLst>
                <a:tab pos="180340" algn="l"/>
              </a:tabLst>
            </a:pPr>
            <a:r>
              <a:rPr sz="1800" spc="-20" dirty="0">
                <a:latin typeface="Carlito"/>
                <a:cs typeface="Carlito"/>
              </a:rPr>
              <a:t>Vchádzame </a:t>
            </a:r>
            <a:r>
              <a:rPr sz="1800" dirty="0">
                <a:latin typeface="Carlito"/>
                <a:cs typeface="Carlito"/>
              </a:rPr>
              <a:t>do </a:t>
            </a:r>
            <a:r>
              <a:rPr sz="1800" spc="-35" dirty="0">
                <a:latin typeface="Carlito"/>
                <a:cs typeface="Carlito"/>
              </a:rPr>
              <a:t>brány, </a:t>
            </a:r>
            <a:r>
              <a:rPr sz="1800" dirty="0">
                <a:latin typeface="Carlito"/>
                <a:cs typeface="Carlito"/>
              </a:rPr>
              <a:t>na </a:t>
            </a:r>
            <a:r>
              <a:rPr sz="1800" b="1" i="1" spc="-10" dirty="0">
                <a:latin typeface="Carlito"/>
                <a:cs typeface="Carlito"/>
              </a:rPr>
              <a:t>stĺp </a:t>
            </a:r>
            <a:r>
              <a:rPr sz="1800" spc="-5" dirty="0">
                <a:latin typeface="Carlito"/>
                <a:cs typeface="Carlito"/>
              </a:rPr>
              <a:t>vidieť </a:t>
            </a:r>
            <a:r>
              <a:rPr sz="1800" dirty="0">
                <a:latin typeface="Carlito"/>
                <a:cs typeface="Carlito"/>
              </a:rPr>
              <a:t>erb </a:t>
            </a:r>
            <a:r>
              <a:rPr sz="1800" spc="-5" dirty="0">
                <a:latin typeface="Carlito"/>
                <a:cs typeface="Carlito"/>
              </a:rPr>
              <a:t>majiteľov</a:t>
            </a:r>
            <a:r>
              <a:rPr sz="1800" spc="14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hradu.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Carlito"/>
              <a:buAutoNum type="arabicPlain" startAt="3"/>
            </a:pPr>
            <a:endParaRPr sz="1750" dirty="0">
              <a:latin typeface="Carlito"/>
              <a:cs typeface="Carlito"/>
            </a:endParaRPr>
          </a:p>
          <a:p>
            <a:pPr marL="180340" indent="-168275">
              <a:lnSpc>
                <a:spcPct val="100000"/>
              </a:lnSpc>
              <a:buAutoNum type="arabicPlain" startAt="3"/>
              <a:tabLst>
                <a:tab pos="180975" algn="l"/>
              </a:tabLst>
            </a:pPr>
            <a:r>
              <a:rPr sz="1800" spc="-5" dirty="0">
                <a:latin typeface="Carlito"/>
                <a:cs typeface="Carlito"/>
              </a:rPr>
              <a:t>Rádio </a:t>
            </a:r>
            <a:r>
              <a:rPr sz="1800" dirty="0">
                <a:latin typeface="Carlito"/>
                <a:cs typeface="Carlito"/>
              </a:rPr>
              <a:t>s </a:t>
            </a:r>
            <a:r>
              <a:rPr sz="1800" b="1" i="1" spc="-5" dirty="0">
                <a:latin typeface="Carlito"/>
                <a:cs typeface="Carlito"/>
              </a:rPr>
              <a:t>budík </a:t>
            </a:r>
            <a:r>
              <a:rPr sz="1800" dirty="0">
                <a:latin typeface="Carlito"/>
                <a:cs typeface="Carlito"/>
              </a:rPr>
              <a:t>mám </a:t>
            </a:r>
            <a:r>
              <a:rPr sz="1800" spc="-5" dirty="0">
                <a:latin typeface="Carlito"/>
                <a:cs typeface="Carlito"/>
              </a:rPr>
              <a:t>hneď vedľa</a:t>
            </a:r>
            <a:r>
              <a:rPr sz="1800" spc="2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postele.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rlito"/>
              <a:buAutoNum type="arabicPlain" startAt="3"/>
            </a:pPr>
            <a:endParaRPr sz="1750" dirty="0">
              <a:latin typeface="Carlito"/>
              <a:cs typeface="Carlito"/>
            </a:endParaRPr>
          </a:p>
          <a:p>
            <a:pPr marL="12700" marR="323850">
              <a:lnSpc>
                <a:spcPct val="100000"/>
              </a:lnSpc>
              <a:spcBef>
                <a:spcPts val="5"/>
              </a:spcBef>
              <a:buAutoNum type="arabicPlain" startAt="3"/>
              <a:tabLst>
                <a:tab pos="180340" algn="l"/>
              </a:tabLst>
            </a:pPr>
            <a:r>
              <a:rPr lang="sk-SK" sz="1800" spc="-15" dirty="0">
                <a:latin typeface="Carlito"/>
                <a:cs typeface="Carlito"/>
              </a:rPr>
              <a:t> </a:t>
            </a:r>
            <a:r>
              <a:rPr sz="1800" spc="-15" dirty="0" err="1">
                <a:latin typeface="Carlito"/>
                <a:cs typeface="Carlito"/>
              </a:rPr>
              <a:t>Láskavé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b="1" i="1" dirty="0">
                <a:latin typeface="Carlito"/>
                <a:cs typeface="Carlito"/>
              </a:rPr>
              <a:t>dotyk </a:t>
            </a:r>
            <a:r>
              <a:rPr sz="1800" spc="-5" dirty="0">
                <a:latin typeface="Carlito"/>
                <a:cs typeface="Carlito"/>
              </a:rPr>
              <a:t>sú mimoriadne </a:t>
            </a:r>
            <a:r>
              <a:rPr sz="1800" spc="-10" dirty="0">
                <a:latin typeface="Carlito"/>
                <a:cs typeface="Carlito"/>
              </a:rPr>
              <a:t>dôležité </a:t>
            </a:r>
            <a:r>
              <a:rPr sz="1800" spc="-15" dirty="0">
                <a:latin typeface="Carlito"/>
                <a:cs typeface="Carlito"/>
              </a:rPr>
              <a:t>pre </a:t>
            </a:r>
            <a:r>
              <a:rPr sz="1800" spc="-20" dirty="0">
                <a:latin typeface="Carlito"/>
                <a:cs typeface="Carlito"/>
              </a:rPr>
              <a:t>zdravý </a:t>
            </a:r>
            <a:r>
              <a:rPr sz="1800" dirty="0">
                <a:latin typeface="Carlito"/>
                <a:cs typeface="Carlito"/>
              </a:rPr>
              <a:t>vývin  </a:t>
            </a:r>
            <a:r>
              <a:rPr sz="1800" spc="-5" dirty="0">
                <a:latin typeface="Carlito"/>
                <a:cs typeface="Carlito"/>
              </a:rPr>
              <a:t>dieťaťa.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Carlito"/>
              <a:buAutoNum type="arabicPlain" startAt="3"/>
            </a:pPr>
            <a:endParaRPr sz="1750" dirty="0">
              <a:latin typeface="Carlito"/>
              <a:cs typeface="Carlito"/>
            </a:endParaRPr>
          </a:p>
          <a:p>
            <a:pPr marL="180340" indent="-167640">
              <a:lnSpc>
                <a:spcPct val="100000"/>
              </a:lnSpc>
              <a:buAutoNum type="arabicPlain" startAt="3"/>
              <a:tabLst>
                <a:tab pos="180340" algn="l"/>
              </a:tabLst>
            </a:pPr>
            <a:r>
              <a:rPr sz="1800" spc="-15" dirty="0">
                <a:latin typeface="Carlito"/>
                <a:cs typeface="Carlito"/>
              </a:rPr>
              <a:t>Koronavírus </a:t>
            </a:r>
            <a:r>
              <a:rPr sz="1800" dirty="0">
                <a:latin typeface="Carlito"/>
                <a:cs typeface="Carlito"/>
              </a:rPr>
              <a:t>ovplyvní </a:t>
            </a:r>
            <a:r>
              <a:rPr sz="1800" spc="-5" dirty="0">
                <a:latin typeface="Carlito"/>
                <a:cs typeface="Carlito"/>
              </a:rPr>
              <a:t>frekvenciu </a:t>
            </a:r>
            <a:r>
              <a:rPr sz="1800" b="1" i="1" spc="-5" dirty="0">
                <a:latin typeface="Carlito"/>
                <a:cs typeface="Carlito"/>
              </a:rPr>
              <a:t>let </a:t>
            </a:r>
            <a:r>
              <a:rPr sz="1800" spc="-5" dirty="0">
                <a:latin typeface="Carlito"/>
                <a:cs typeface="Carlito"/>
              </a:rPr>
              <a:t>do </a:t>
            </a:r>
            <a:r>
              <a:rPr sz="1800" spc="-10" dirty="0">
                <a:latin typeface="Carlito"/>
                <a:cs typeface="Carlito"/>
              </a:rPr>
              <a:t>zahraničia </a:t>
            </a:r>
            <a:r>
              <a:rPr sz="1800" dirty="0">
                <a:latin typeface="Carlito"/>
                <a:cs typeface="Carlito"/>
              </a:rPr>
              <a:t>v</a:t>
            </a:r>
            <a:r>
              <a:rPr sz="1800" spc="35" dirty="0">
                <a:latin typeface="Carlito"/>
                <a:cs typeface="Carlito"/>
              </a:rPr>
              <a:t> </a:t>
            </a:r>
            <a:r>
              <a:rPr sz="1800" spc="-15" dirty="0">
                <a:latin typeface="Carlito"/>
                <a:cs typeface="Carlito"/>
              </a:rPr>
              <a:t>každej</a:t>
            </a:r>
            <a:endParaRPr sz="1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rlito"/>
                <a:cs typeface="Carlito"/>
              </a:rPr>
              <a:t>krajine.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rlito"/>
              <a:cs typeface="Carlito"/>
            </a:endParaRPr>
          </a:p>
          <a:p>
            <a:pPr marL="179705" indent="-167640">
              <a:lnSpc>
                <a:spcPct val="100000"/>
              </a:lnSpc>
              <a:spcBef>
                <a:spcPts val="5"/>
              </a:spcBef>
              <a:buAutoNum type="arabicPlain" startAt="7"/>
              <a:tabLst>
                <a:tab pos="180340" algn="l"/>
              </a:tabLst>
            </a:pPr>
            <a:r>
              <a:rPr sz="1800" dirty="0">
                <a:latin typeface="Carlito"/>
                <a:cs typeface="Carlito"/>
              </a:rPr>
              <a:t>Mnohé </a:t>
            </a:r>
            <a:r>
              <a:rPr sz="1800" spc="-15" dirty="0">
                <a:latin typeface="Carlito"/>
                <a:cs typeface="Carlito"/>
              </a:rPr>
              <a:t>rastliny </a:t>
            </a:r>
            <a:r>
              <a:rPr sz="1800" dirty="0">
                <a:latin typeface="Carlito"/>
                <a:cs typeface="Carlito"/>
              </a:rPr>
              <a:t>a </a:t>
            </a:r>
            <a:r>
              <a:rPr sz="1800" spc="-10" dirty="0">
                <a:latin typeface="Carlito"/>
                <a:cs typeface="Carlito"/>
              </a:rPr>
              <a:t>živočíchy nedokážu </a:t>
            </a:r>
            <a:r>
              <a:rPr sz="1800" spc="-15" dirty="0">
                <a:latin typeface="Carlito"/>
                <a:cs typeface="Carlito"/>
              </a:rPr>
              <a:t>odolávať</a:t>
            </a:r>
            <a:r>
              <a:rPr sz="1800" spc="65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klimatickým</a:t>
            </a:r>
            <a:endParaRPr sz="1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i="1" spc="-5" dirty="0">
                <a:latin typeface="Carlito"/>
                <a:cs typeface="Carlito"/>
              </a:rPr>
              <a:t>vplyv</a:t>
            </a:r>
            <a:r>
              <a:rPr sz="1800" spc="-5" dirty="0">
                <a:latin typeface="Carlito"/>
                <a:cs typeface="Carlito"/>
              </a:rPr>
              <a:t>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rlito"/>
              <a:cs typeface="Carlito"/>
            </a:endParaRPr>
          </a:p>
          <a:p>
            <a:pPr marL="180340" indent="-168275">
              <a:lnSpc>
                <a:spcPct val="100000"/>
              </a:lnSpc>
              <a:buAutoNum type="arabicPlain" startAt="8"/>
              <a:tabLst>
                <a:tab pos="180975" algn="l"/>
              </a:tabLst>
            </a:pPr>
            <a:r>
              <a:rPr sz="1800" spc="-25" dirty="0">
                <a:latin typeface="Carlito"/>
                <a:cs typeface="Carlito"/>
              </a:rPr>
              <a:t>Pokoj </a:t>
            </a:r>
            <a:r>
              <a:rPr sz="1800" dirty="0">
                <a:latin typeface="Carlito"/>
                <a:cs typeface="Carlito"/>
              </a:rPr>
              <a:t>hľadám a </a:t>
            </a:r>
            <a:r>
              <a:rPr sz="1800" spc="-5" dirty="0">
                <a:latin typeface="Carlito"/>
                <a:cs typeface="Carlito"/>
              </a:rPr>
              <a:t>nachádzam </a:t>
            </a:r>
            <a:r>
              <a:rPr sz="1800" dirty="0">
                <a:latin typeface="Carlito"/>
                <a:cs typeface="Carlito"/>
              </a:rPr>
              <a:t>v </a:t>
            </a:r>
            <a:r>
              <a:rPr sz="1800" spc="-15" dirty="0">
                <a:latin typeface="Carlito"/>
                <a:cs typeface="Carlito"/>
              </a:rPr>
              <a:t>starých drevených</a:t>
            </a:r>
            <a:r>
              <a:rPr sz="1800" spc="85" dirty="0">
                <a:latin typeface="Carlito"/>
                <a:cs typeface="Carlito"/>
              </a:rPr>
              <a:t> </a:t>
            </a:r>
            <a:r>
              <a:rPr sz="1800" b="1" i="1" spc="-5" dirty="0">
                <a:latin typeface="Carlito"/>
                <a:cs typeface="Carlito"/>
              </a:rPr>
              <a:t>dom</a:t>
            </a:r>
            <a:r>
              <a:rPr sz="1800" i="1" spc="-5" dirty="0">
                <a:latin typeface="Carlito"/>
                <a:cs typeface="Carlito"/>
              </a:rPr>
              <a:t>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rlito"/>
              <a:buAutoNum type="arabicPlain" startAt="8"/>
            </a:pPr>
            <a:endParaRPr sz="1750" dirty="0">
              <a:latin typeface="Carlito"/>
              <a:cs typeface="Carlito"/>
            </a:endParaRPr>
          </a:p>
          <a:p>
            <a:pPr marL="12700" marR="1147445">
              <a:lnSpc>
                <a:spcPct val="100000"/>
              </a:lnSpc>
              <a:spcBef>
                <a:spcPts val="5"/>
              </a:spcBef>
              <a:buAutoNum type="arabicPlain" startAt="8"/>
              <a:tabLst>
                <a:tab pos="180340" algn="l"/>
              </a:tabLst>
            </a:pPr>
            <a:r>
              <a:rPr lang="sk-SK" sz="1800" spc="-10" dirty="0">
                <a:latin typeface="Carlito"/>
                <a:cs typeface="Carlito"/>
              </a:rPr>
              <a:t> </a:t>
            </a:r>
            <a:r>
              <a:rPr sz="1800" spc="-10" dirty="0" err="1">
                <a:latin typeface="Carlito"/>
                <a:cs typeface="Carlito"/>
              </a:rPr>
              <a:t>Rastliny</a:t>
            </a:r>
            <a:r>
              <a:rPr sz="1800" spc="-10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žijú </a:t>
            </a:r>
            <a:r>
              <a:rPr sz="1800" dirty="0">
                <a:latin typeface="Carlito"/>
                <a:cs typeface="Carlito"/>
              </a:rPr>
              <a:t>v </a:t>
            </a:r>
            <a:r>
              <a:rPr sz="1800" spc="-15" dirty="0">
                <a:latin typeface="Carlito"/>
                <a:cs typeface="Carlito"/>
              </a:rPr>
              <a:t>symbióze </a:t>
            </a:r>
            <a:r>
              <a:rPr sz="1800" dirty="0">
                <a:latin typeface="Carlito"/>
                <a:cs typeface="Carlito"/>
              </a:rPr>
              <a:t>so </a:t>
            </a:r>
            <a:r>
              <a:rPr sz="1800" spc="-5" dirty="0" err="1">
                <a:latin typeface="Carlito"/>
                <a:cs typeface="Carlito"/>
              </a:rPr>
              <a:t>špecifickými</a:t>
            </a:r>
            <a:r>
              <a:rPr sz="1800" spc="-5" dirty="0">
                <a:latin typeface="Carlito"/>
                <a:cs typeface="Carlito"/>
              </a:rPr>
              <a:t> </a:t>
            </a:r>
            <a:r>
              <a:rPr sz="1800" b="1" i="1" spc="-5" dirty="0" err="1">
                <a:latin typeface="Carlito"/>
                <a:cs typeface="Carlito"/>
              </a:rPr>
              <a:t>strom</a:t>
            </a:r>
            <a:r>
              <a:rPr sz="1800" spc="-5" dirty="0">
                <a:latin typeface="Carlito"/>
                <a:cs typeface="Carlito"/>
              </a:rPr>
              <a:t>,</a:t>
            </a:r>
            <a:r>
              <a:rPr lang="sk-SK" sz="1800" spc="-5" dirty="0">
                <a:latin typeface="Carlito"/>
                <a:cs typeface="Carlito"/>
              </a:rPr>
              <a:t> napríklad </a:t>
            </a:r>
            <a:r>
              <a:rPr sz="1800" spc="-10" dirty="0">
                <a:latin typeface="Carlito"/>
                <a:cs typeface="Carlito"/>
              </a:rPr>
              <a:t> </a:t>
            </a:r>
            <a:r>
              <a:rPr sz="1800" b="1" i="1" spc="-5" dirty="0">
                <a:latin typeface="Carlito"/>
                <a:cs typeface="Carlito"/>
              </a:rPr>
              <a:t>dub</a:t>
            </a:r>
            <a:r>
              <a:rPr sz="1800" spc="-5" dirty="0">
                <a:latin typeface="Carlito"/>
                <a:cs typeface="Carlito"/>
              </a:rPr>
              <a:t>, </a:t>
            </a:r>
            <a:r>
              <a:rPr sz="1800" b="1" i="1" spc="-5" dirty="0">
                <a:latin typeface="Carlito"/>
                <a:cs typeface="Carlito"/>
              </a:rPr>
              <a:t>buk</a:t>
            </a:r>
            <a:r>
              <a:rPr sz="1800" spc="-5" dirty="0">
                <a:latin typeface="Carlito"/>
                <a:cs typeface="Carlito"/>
              </a:rPr>
              <a:t>,</a:t>
            </a:r>
            <a:r>
              <a:rPr sz="1800" spc="30" dirty="0">
                <a:latin typeface="Carlito"/>
                <a:cs typeface="Carlito"/>
              </a:rPr>
              <a:t> </a:t>
            </a:r>
            <a:r>
              <a:rPr sz="1800" b="1" i="1" spc="-5" dirty="0">
                <a:latin typeface="Carlito"/>
                <a:cs typeface="Carlito"/>
              </a:rPr>
              <a:t>hrab</a:t>
            </a:r>
            <a:r>
              <a:rPr sz="1800" spc="-5" dirty="0">
                <a:latin typeface="Carlito"/>
                <a:cs typeface="Carlito"/>
              </a:rPr>
              <a:t>.</a:t>
            </a:r>
            <a:endParaRPr sz="1800" dirty="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57209"/>
            <a:ext cx="7470157" cy="5314992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9067800" y="3063658"/>
            <a:ext cx="24296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i="1" dirty="0"/>
              <a:t>Krajina s</a:t>
            </a:r>
          </a:p>
          <a:p>
            <a:r>
              <a:rPr lang="sk-SK" sz="2800" dirty="0"/>
              <a:t>	most</a:t>
            </a:r>
          </a:p>
          <a:p>
            <a:r>
              <a:rPr lang="sk-SK" sz="2800" dirty="0"/>
              <a:t>	les</a:t>
            </a:r>
          </a:p>
          <a:p>
            <a:r>
              <a:rPr lang="sk-SK" sz="2800" dirty="0"/>
              <a:t>	zámok</a:t>
            </a:r>
          </a:p>
          <a:p>
            <a:r>
              <a:rPr lang="sk-SK" sz="2800" dirty="0"/>
              <a:t>	vrch</a:t>
            </a:r>
          </a:p>
          <a:p>
            <a:r>
              <a:rPr lang="sk-SK" sz="2800" dirty="0"/>
              <a:t>	chodník</a:t>
            </a:r>
          </a:p>
          <a:p>
            <a:r>
              <a:rPr lang="sk-SK" sz="2800" dirty="0"/>
              <a:t>	potok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8991600" y="914400"/>
            <a:ext cx="281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Vymyslite názov pre obraz, ktorý sa bude začínať takto</a:t>
            </a:r>
          </a:p>
          <a:p>
            <a:r>
              <a:rPr lang="sk-SK" sz="2400" i="1" dirty="0">
                <a:solidFill>
                  <a:srgbClr val="0070C0"/>
                </a:solidFill>
              </a:rPr>
              <a:t>Krajina s ........</a:t>
            </a:r>
          </a:p>
        </p:txBody>
      </p:sp>
    </p:spTree>
    <p:extLst>
      <p:ext uri="{BB962C8B-B14F-4D97-AF65-F5344CB8AC3E}">
        <p14:creationId xmlns:p14="http://schemas.microsoft.com/office/powerpoint/2010/main" val="395098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2800" y="2819400"/>
            <a:ext cx="7162800" cy="11515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30" dirty="0" err="1"/>
              <a:t>Poďte</a:t>
            </a:r>
            <a:r>
              <a:rPr spc="-430" dirty="0"/>
              <a:t> </a:t>
            </a:r>
            <a:r>
              <a:rPr lang="sk-SK" spc="-160" dirty="0"/>
              <a:t>na hrad</a:t>
            </a:r>
            <a:br>
              <a:rPr lang="sk-SK" spc="-160" dirty="0"/>
            </a:br>
            <a:r>
              <a:rPr lang="sk-SK" sz="1400" spc="-160" dirty="0"/>
              <a:t>https://fphil.uniba.sk/fileadmin/fif/katedry_pracoviska/sas/krizom_krazom_2/lekcie/lekcia_7/CD2_10.mp3</a:t>
            </a:r>
            <a:endParaRPr sz="1400" spc="-32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762000" y="2238881"/>
            <a:ext cx="5715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k-SK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Kam sa vybral Carlo?</a:t>
            </a: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k-SK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Čo </a:t>
            </a:r>
            <a:r>
              <a:rPr lang="sk-SK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chce Carlo kúpiť a koľko bude platiť?</a:t>
            </a: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k-SK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Kedy </a:t>
            </a:r>
            <a:r>
              <a:rPr lang="sk-SK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 začne prehliadka a ako dlho trvá?</a:t>
            </a: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k-SK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Kto </a:t>
            </a:r>
            <a:r>
              <a:rPr lang="sk-SK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 zrazu objavil na hrade a čo tam robí? </a:t>
            </a:r>
            <a:endParaRPr lang="sk-SK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600200"/>
            <a:ext cx="5267325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7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4473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57200"/>
            <a:ext cx="10259498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2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8686800" cy="838200"/>
          </a:xfrm>
        </p:spPr>
        <p:txBody>
          <a:bodyPr/>
          <a:lstStyle/>
          <a:p>
            <a:r>
              <a:rPr lang="ru-RU" sz="2400" b="1" dirty="0"/>
              <a:t>Яка споруда на Закарпатті схожа на казкову резиденцію?</a:t>
            </a:r>
            <a:r>
              <a:rPr lang="ru-RU" b="1" dirty="0"/>
              <a:t/>
            </a:r>
            <a:br>
              <a:rPr lang="ru-RU" b="1" dirty="0"/>
            </a:b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372" y="1219200"/>
            <a:ext cx="5972175" cy="54102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495800"/>
            <a:ext cx="33813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0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9423" y="762000"/>
            <a:ext cx="10287000" cy="861774"/>
          </a:xfrm>
        </p:spPr>
        <p:txBody>
          <a:bodyPr/>
          <a:lstStyle/>
          <a:p>
            <a:r>
              <a:rPr lang="sk-SK" sz="2800" dirty="0" smtClean="0"/>
              <a:t>Vyberte si hrad alebo pevnosť, ktorá Vás zaujala, a predstavte ju ostatným.</a:t>
            </a:r>
            <a:endParaRPr lang="sk-SK" sz="2800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85800" y="2057400"/>
            <a:ext cx="10287000" cy="830997"/>
          </a:xfrm>
        </p:spPr>
        <p:txBody>
          <a:bodyPr/>
          <a:lstStyle/>
          <a:p>
            <a:r>
              <a:rPr lang="sk-SK" dirty="0"/>
              <a:t>https://life.pravda.com.ua/society/vpiznayte-naykrashchi-forteci-zamki-ta-palaci-za-foto-test-307837/?_gl=1*du76hd*_ga*NjM2MDkyNzE0LjE3NDYzNzIwNTg.*_ga_6ELQ7YCNBS*czE3NDYzNzIwNTgkbzEkZzEkdDE3NDYzNzIxMDUkajEzJGwwJGgw</a:t>
            </a:r>
          </a:p>
        </p:txBody>
      </p:sp>
    </p:spTree>
    <p:extLst>
      <p:ext uri="{BB962C8B-B14F-4D97-AF65-F5344CB8AC3E}">
        <p14:creationId xmlns:p14="http://schemas.microsoft.com/office/powerpoint/2010/main" val="101738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</TotalTime>
  <Words>818</Words>
  <Application>Microsoft Office PowerPoint</Application>
  <PresentationFormat>Širokouhlá</PresentationFormat>
  <Paragraphs>184</Paragraphs>
  <Slides>21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7" baseType="lpstr">
      <vt:lpstr>Arial</vt:lpstr>
      <vt:lpstr>Calibri</vt:lpstr>
      <vt:lpstr>Carlito</vt:lpstr>
      <vt:lpstr>Times New Roman</vt:lpstr>
      <vt:lpstr>Trebuchet MS</vt:lpstr>
      <vt:lpstr>Office Theme</vt:lpstr>
      <vt:lpstr>Neživotné maskulína  vzor hrad</vt:lpstr>
      <vt:lpstr>Prezentácia programu PowerPoint</vt:lpstr>
      <vt:lpstr>Prezentácia programu PowerPoint</vt:lpstr>
      <vt:lpstr>Spišský hrad</vt:lpstr>
      <vt:lpstr>Spišský hrad</vt:lpstr>
      <vt:lpstr>Prezentácia programu PowerPoint</vt:lpstr>
      <vt:lpstr>Spišský hrad: doplňte tvary slova hrad.</vt:lpstr>
      <vt:lpstr>Čo majú spoločné tieto slová?</vt:lpstr>
      <vt:lpstr>hrad</vt:lpstr>
      <vt:lpstr>hrad</vt:lpstr>
      <vt:lpstr>hrad</vt:lpstr>
      <vt:lpstr>Doplňte tvary slov do viet.  riešenie</vt:lpstr>
      <vt:lpstr>O čom?</vt:lpstr>
      <vt:lpstr>Prezentácia programu PowerPoint</vt:lpstr>
      <vt:lpstr>Prezentácia programu PowerPoint</vt:lpstr>
      <vt:lpstr>Poďte na hrad https://fphil.uniba.sk/fileadmin/fif/katedry_pracoviska/sas/krizom_krazom_2/lekcie/lekcia_7/CD2_10.mp3</vt:lpstr>
      <vt:lpstr>Prezentácia programu PowerPoint</vt:lpstr>
      <vt:lpstr>Prezentácia programu PowerPoint</vt:lpstr>
      <vt:lpstr>Prezentácia programu PowerPoint</vt:lpstr>
      <vt:lpstr>Яка споруда на Закарпатті схожа на казкову резиденцію? </vt:lpstr>
      <vt:lpstr>Vyberte si hrad alebo pevnosť, ktorá Vás zaujala, a predstavte ju ostatným.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22</cp:revision>
  <cp:lastPrinted>2025-05-04T15:19:05Z</cp:lastPrinted>
  <dcterms:created xsi:type="dcterms:W3CDTF">2021-03-01T16:03:39Z</dcterms:created>
  <dcterms:modified xsi:type="dcterms:W3CDTF">2025-05-04T15:34:34Z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2021-03-01T00:00:00Z</vt:filetime>
  </property>
</Properties>
</file>